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Lobster"/>
      <p:regular r:id="rId33"/>
    </p:embeddedFont>
    <p:embeddedFont>
      <p:font typeface="Source Code Pro"/>
      <p:regular r:id="rId34"/>
      <p:bold r:id="rId35"/>
    </p:embeddedFont>
    <p:embeddedFont>
      <p:font typeface="Pacifico"/>
      <p:regular r:id="rId36"/>
    </p:embeddedFont>
    <p:embeddedFont>
      <p:font typeface="Old Standard TT"/>
      <p:regular r:id="rId37"/>
      <p:bold r:id="rId38"/>
      <p:italic r:id="rId39"/>
    </p:embeddedFont>
    <p:embeddedFont>
      <p:font typeface="Merriweather Black"/>
      <p:bold r:id="rId40"/>
      <p:boldItalic r:id="rId41"/>
    </p:embeddedFont>
    <p:embeddedFont>
      <p:font typeface="Oswald"/>
      <p:regular r:id="rId42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Black-bold.fntdata"/><Relationship Id="rId20" Type="http://schemas.openxmlformats.org/officeDocument/2006/relationships/slide" Target="slides/slide15.xml"/><Relationship Id="rId42" Type="http://schemas.openxmlformats.org/officeDocument/2006/relationships/font" Target="fonts/Oswald-regular.fntdata"/><Relationship Id="rId41" Type="http://schemas.openxmlformats.org/officeDocument/2006/relationships/font" Target="fonts/MerriweatherBlack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Oswald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Lobster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SourceCodePro-bold.fntdata"/><Relationship Id="rId12" Type="http://schemas.openxmlformats.org/officeDocument/2006/relationships/slide" Target="slides/slide7.xml"/><Relationship Id="rId34" Type="http://schemas.openxmlformats.org/officeDocument/2006/relationships/font" Target="fonts/SourceCodePro-regular.fntdata"/><Relationship Id="rId15" Type="http://schemas.openxmlformats.org/officeDocument/2006/relationships/slide" Target="slides/slide10.xml"/><Relationship Id="rId37" Type="http://schemas.openxmlformats.org/officeDocument/2006/relationships/font" Target="fonts/OldStandardTT-regular.fntdata"/><Relationship Id="rId14" Type="http://schemas.openxmlformats.org/officeDocument/2006/relationships/slide" Target="slides/slide9.xml"/><Relationship Id="rId36" Type="http://schemas.openxmlformats.org/officeDocument/2006/relationships/font" Target="fonts/Pacifico-regular.fntdata"/><Relationship Id="rId17" Type="http://schemas.openxmlformats.org/officeDocument/2006/relationships/slide" Target="slides/slide12.xml"/><Relationship Id="rId39" Type="http://schemas.openxmlformats.org/officeDocument/2006/relationships/font" Target="fonts/OldStandardTT-italic.fntdata"/><Relationship Id="rId16" Type="http://schemas.openxmlformats.org/officeDocument/2006/relationships/slide" Target="slides/slide11.xml"/><Relationship Id="rId38" Type="http://schemas.openxmlformats.org/officeDocument/2006/relationships/font" Target="fonts/OldStandardT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5c2468910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5c2468910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c6f80d1f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c6f80d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c258530b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c258530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b8eb33b99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b8eb33b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c1478ecdb_0_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c1478ecd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c5df46d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c5df46d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c1478ecd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c1478ecd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c1478ecd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c1478ecd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b8f8c6de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b8f8c6de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b8f8c6de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b8f8c6de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b8f8c6de5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b8f8c6de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b8f8c6de5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b8f8c6de5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c1478ecd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c1478ecd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b8f8c6de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b8f8c6de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b8f8c6de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b8f8c6de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c1478ecdb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c1478ecd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b8f8c6de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b8f8c6de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b8f8c6de5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b8f8c6d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c1a1d8a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c1a1d8a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c1478ecd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c1478ecd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c254313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c254313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c258530b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c258530b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c258530b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c258530b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b8f8c6de5_0_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b8f8c6de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perback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Relationship Id="rId4" Type="http://schemas.openxmlformats.org/officeDocument/2006/relationships/image" Target="../media/image17.jpg"/><Relationship Id="rId5" Type="http://schemas.openxmlformats.org/officeDocument/2006/relationships/image" Target="../media/image11.jpg"/><Relationship Id="rId6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gif"/><Relationship Id="rId4" Type="http://schemas.openxmlformats.org/officeDocument/2006/relationships/image" Target="../media/image13.gif"/><Relationship Id="rId5" Type="http://schemas.openxmlformats.org/officeDocument/2006/relationships/image" Target="../media/image10.gif"/><Relationship Id="rId6" Type="http://schemas.openxmlformats.org/officeDocument/2006/relationships/image" Target="../media/image8.gif"/><Relationship Id="rId7" Type="http://schemas.openxmlformats.org/officeDocument/2006/relationships/image" Target="../media/image9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 rotWithShape="1">
          <a:blip r:embed="rId3">
            <a:alphaModFix/>
          </a:blip>
          <a:srcRect b="-9188" l="2340" r="-2340" t="-5384"/>
          <a:stretch/>
        </p:blipFill>
        <p:spPr>
          <a:xfrm>
            <a:off x="-12" y="1015850"/>
            <a:ext cx="9309526" cy="42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-122075" y="-1527175"/>
            <a:ext cx="75993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207700" y="691225"/>
            <a:ext cx="36600" cy="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1233950" y="363925"/>
            <a:ext cx="65118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NATIONAL INSTITUTE OF SCIENCE &amp; TECHNOLOGY</a:t>
            </a:r>
            <a:endParaRPr sz="1800">
              <a:solidFill>
                <a:schemeClr val="lt1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63" name="Google Shape;63;p13"/>
          <p:cNvPicPr preferRelativeResize="0"/>
          <p:nvPr/>
        </p:nvPicPr>
        <p:blipFill rotWithShape="1">
          <a:blip r:embed="rId4">
            <a:alphaModFix/>
          </a:blip>
          <a:srcRect b="20261" l="14055" r="14048" t="20267"/>
          <a:stretch/>
        </p:blipFill>
        <p:spPr>
          <a:xfrm>
            <a:off x="1" y="0"/>
            <a:ext cx="1014048" cy="4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Google Shape;116;p22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" name="Google Shape;117;p22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8" name="Google Shape;118;p22"/>
          <p:cNvPicPr preferRelativeResize="0"/>
          <p:nvPr/>
        </p:nvPicPr>
        <p:blipFill rotWithShape="1">
          <a:blip r:embed="rId3">
            <a:alphaModFix/>
          </a:blip>
          <a:srcRect b="11473" l="0" r="0" t="11473"/>
          <a:stretch/>
        </p:blipFill>
        <p:spPr>
          <a:xfrm>
            <a:off x="73299" y="92525"/>
            <a:ext cx="2910298" cy="149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 rotWithShape="1">
          <a:blip r:embed="rId4">
            <a:alphaModFix/>
          </a:blip>
          <a:srcRect b="8942" l="0" r="0" t="8942"/>
          <a:stretch/>
        </p:blipFill>
        <p:spPr>
          <a:xfrm>
            <a:off x="433425" y="1892975"/>
            <a:ext cx="2286976" cy="178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 rotWithShape="1">
          <a:blip r:embed="rId5">
            <a:alphaModFix/>
          </a:blip>
          <a:srcRect b="0" l="3686" r="3677" t="0"/>
          <a:stretch/>
        </p:blipFill>
        <p:spPr>
          <a:xfrm>
            <a:off x="3067650" y="929400"/>
            <a:ext cx="2477225" cy="178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/>
          <p:nvPr>
            <p:ph idx="4294967295" type="body"/>
          </p:nvPr>
        </p:nvSpPr>
        <p:spPr>
          <a:xfrm>
            <a:off x="138575" y="3886625"/>
            <a:ext cx="5105700" cy="9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  <a:latin typeface="Lobster"/>
                <a:ea typeface="Lobster"/>
                <a:cs typeface="Lobster"/>
                <a:sym typeface="Lobster"/>
              </a:rPr>
              <a:t>God cures and the Doctor sends the Bill</a:t>
            </a:r>
            <a:endParaRPr b="1" sz="2100">
              <a:solidFill>
                <a:schemeClr val="accent3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122" name="Google Shape;122;p22"/>
          <p:cNvPicPr preferRelativeResize="0"/>
          <p:nvPr/>
        </p:nvPicPr>
        <p:blipFill rotWithShape="1">
          <a:blip r:embed="rId6">
            <a:alphaModFix/>
          </a:blip>
          <a:srcRect b="0" l="7424" r="7432" t="0"/>
          <a:stretch/>
        </p:blipFill>
        <p:spPr>
          <a:xfrm>
            <a:off x="5831050" y="929400"/>
            <a:ext cx="3080599" cy="241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 txBox="1"/>
          <p:nvPr/>
        </p:nvSpPr>
        <p:spPr>
          <a:xfrm>
            <a:off x="5122200" y="3828475"/>
            <a:ext cx="40218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EVERY MOM IS A DOCTOR WITHOUT  MBBS DEGREE</a:t>
            </a:r>
            <a:endParaRPr sz="1800">
              <a:solidFill>
                <a:srgbClr val="FF99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 rot="226">
            <a:off x="9" y="298"/>
            <a:ext cx="9144000" cy="514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29" name="Google Shape;129;p23"/>
          <p:cNvSpPr/>
          <p:nvPr/>
        </p:nvSpPr>
        <p:spPr>
          <a:xfrm>
            <a:off x="268775" y="1423000"/>
            <a:ext cx="2565648" cy="513108"/>
          </a:xfrm>
          <a:prstGeom prst="flowChartTerminator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acifico"/>
                <a:ea typeface="Pacifico"/>
                <a:cs typeface="Pacifico"/>
                <a:sym typeface="Pacifico"/>
              </a:rPr>
              <a:t>APPOINTMENT</a:t>
            </a:r>
            <a:endParaRPr b="1" sz="18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30" name="Google Shape;130;p23"/>
          <p:cNvSpPr/>
          <p:nvPr/>
        </p:nvSpPr>
        <p:spPr>
          <a:xfrm>
            <a:off x="452046" y="2571750"/>
            <a:ext cx="1881468" cy="513108"/>
          </a:xfrm>
          <a:prstGeom prst="flowChartTerminator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acifico"/>
                <a:ea typeface="Pacifico"/>
                <a:cs typeface="Pacifico"/>
                <a:sym typeface="Pacifico"/>
              </a:rPr>
              <a:t>DOCTORS</a:t>
            </a:r>
            <a:endParaRPr b="1" sz="18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31" name="Google Shape;131;p23"/>
          <p:cNvSpPr/>
          <p:nvPr/>
        </p:nvSpPr>
        <p:spPr>
          <a:xfrm>
            <a:off x="604848" y="3664900"/>
            <a:ext cx="1575882" cy="513108"/>
          </a:xfrm>
          <a:prstGeom prst="flowChartTerminator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acifico"/>
                <a:ea typeface="Pacifico"/>
                <a:cs typeface="Pacifico"/>
                <a:sym typeface="Pacifico"/>
              </a:rPr>
              <a:t>PATIENT</a:t>
            </a:r>
            <a:endParaRPr b="1" sz="18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32" name="Google Shape;132;p23"/>
          <p:cNvSpPr/>
          <p:nvPr/>
        </p:nvSpPr>
        <p:spPr>
          <a:xfrm>
            <a:off x="3022825" y="1423000"/>
            <a:ext cx="1246158" cy="513108"/>
          </a:xfrm>
          <a:prstGeom prst="flowChartTerminator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acifico"/>
                <a:ea typeface="Pacifico"/>
                <a:cs typeface="Pacifico"/>
                <a:sym typeface="Pacifico"/>
              </a:rPr>
              <a:t>BILLS</a:t>
            </a:r>
            <a:endParaRPr b="1" sz="18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33" name="Google Shape;133;p23"/>
          <p:cNvSpPr/>
          <p:nvPr/>
        </p:nvSpPr>
        <p:spPr>
          <a:xfrm>
            <a:off x="7109850" y="2476750"/>
            <a:ext cx="1203822" cy="513108"/>
          </a:xfrm>
          <a:prstGeom prst="flowChartTerminator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acifico"/>
                <a:ea typeface="Pacifico"/>
                <a:cs typeface="Pacifico"/>
                <a:sym typeface="Pacifico"/>
              </a:rPr>
              <a:t>LOGIN</a:t>
            </a:r>
            <a:endParaRPr b="1" sz="18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34" name="Google Shape;134;p23"/>
          <p:cNvSpPr/>
          <p:nvPr/>
        </p:nvSpPr>
        <p:spPr>
          <a:xfrm>
            <a:off x="5081825" y="2409550"/>
            <a:ext cx="1723248" cy="513108"/>
          </a:xfrm>
          <a:prstGeom prst="flowChartTerminator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acifico"/>
                <a:ea typeface="Pacifico"/>
                <a:cs typeface="Pacifico"/>
                <a:sym typeface="Pacifico"/>
              </a:rPr>
              <a:t>SEARCH</a:t>
            </a:r>
            <a:endParaRPr b="1" sz="18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35" name="Google Shape;135;p23"/>
          <p:cNvSpPr/>
          <p:nvPr/>
        </p:nvSpPr>
        <p:spPr>
          <a:xfrm>
            <a:off x="2626725" y="2476750"/>
            <a:ext cx="2200284" cy="513108"/>
          </a:xfrm>
          <a:prstGeom prst="flowChartTerminator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acifico"/>
                <a:ea typeface="Pacifico"/>
                <a:cs typeface="Pacifico"/>
                <a:sym typeface="Pacifico"/>
              </a:rPr>
              <a:t>PHARMACY</a:t>
            </a:r>
            <a:endParaRPr b="1" sz="18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36" name="Google Shape;136;p23"/>
          <p:cNvSpPr/>
          <p:nvPr/>
        </p:nvSpPr>
        <p:spPr>
          <a:xfrm>
            <a:off x="7015975" y="3664900"/>
            <a:ext cx="1409076" cy="513108"/>
          </a:xfrm>
          <a:prstGeom prst="flowChartTerminator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acifico"/>
                <a:ea typeface="Pacifico"/>
                <a:cs typeface="Pacifico"/>
                <a:sym typeface="Pacifico"/>
              </a:rPr>
              <a:t>STAFF</a:t>
            </a:r>
            <a:endParaRPr b="1" sz="18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37" name="Google Shape;137;p23"/>
          <p:cNvSpPr/>
          <p:nvPr/>
        </p:nvSpPr>
        <p:spPr>
          <a:xfrm>
            <a:off x="5019400" y="3664900"/>
            <a:ext cx="1246158" cy="513108"/>
          </a:xfrm>
          <a:prstGeom prst="flowChartTerminator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acifico"/>
                <a:ea typeface="Pacifico"/>
                <a:cs typeface="Pacifico"/>
                <a:sym typeface="Pacifico"/>
              </a:rPr>
              <a:t>ADD</a:t>
            </a:r>
            <a:endParaRPr b="1" sz="18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38" name="Google Shape;138;p23"/>
          <p:cNvSpPr/>
          <p:nvPr/>
        </p:nvSpPr>
        <p:spPr>
          <a:xfrm>
            <a:off x="2693100" y="3664900"/>
            <a:ext cx="1881468" cy="513108"/>
          </a:xfrm>
          <a:prstGeom prst="flowChartTerminator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acifico"/>
                <a:ea typeface="Pacifico"/>
                <a:cs typeface="Pacifico"/>
                <a:sym typeface="Pacifico"/>
              </a:rPr>
              <a:t>REPORTS</a:t>
            </a:r>
            <a:endParaRPr b="1" sz="18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39" name="Google Shape;139;p23"/>
          <p:cNvSpPr/>
          <p:nvPr/>
        </p:nvSpPr>
        <p:spPr>
          <a:xfrm>
            <a:off x="4526425" y="1423000"/>
            <a:ext cx="2278638" cy="513108"/>
          </a:xfrm>
          <a:prstGeom prst="flowChartTerminator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acifico"/>
                <a:ea typeface="Pacifico"/>
                <a:cs typeface="Pacifico"/>
                <a:sym typeface="Pacifico"/>
              </a:rPr>
              <a:t>OPERATIONS</a:t>
            </a:r>
            <a:endParaRPr b="1" sz="18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40" name="Google Shape;140;p23"/>
          <p:cNvSpPr/>
          <p:nvPr/>
        </p:nvSpPr>
        <p:spPr>
          <a:xfrm>
            <a:off x="7109850" y="1423000"/>
            <a:ext cx="1985796" cy="513108"/>
          </a:xfrm>
          <a:prstGeom prst="flowChartTerminator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acifico"/>
                <a:ea typeface="Pacifico"/>
                <a:cs typeface="Pacifico"/>
                <a:sym typeface="Pacifico"/>
              </a:rPr>
              <a:t>DIAGNOSIS</a:t>
            </a:r>
            <a:endParaRPr b="1" sz="18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41" name="Google Shape;141;p23"/>
          <p:cNvSpPr/>
          <p:nvPr/>
        </p:nvSpPr>
        <p:spPr>
          <a:xfrm>
            <a:off x="3116550" y="271600"/>
            <a:ext cx="2910900" cy="742500"/>
          </a:xfrm>
          <a:prstGeom prst="wave">
            <a:avLst>
              <a:gd fmla="val 12500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obster"/>
                <a:ea typeface="Lobster"/>
                <a:cs typeface="Lobster"/>
                <a:sym typeface="Lobster"/>
              </a:rPr>
              <a:t>MODULES</a:t>
            </a:r>
            <a:endParaRPr b="1" sz="2400"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0" y="0"/>
            <a:ext cx="9144000" cy="12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HOSPITAL   DETAILS </a:t>
            </a:r>
            <a:endParaRPr b="1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47" name="Google Shape;147;p24"/>
          <p:cNvSpPr txBox="1"/>
          <p:nvPr/>
        </p:nvSpPr>
        <p:spPr>
          <a:xfrm>
            <a:off x="0" y="1019050"/>
            <a:ext cx="9144000" cy="3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5" marL="3200400" rtl="0" algn="l">
              <a:spcBef>
                <a:spcPts val="0"/>
              </a:spcBef>
              <a:spcAft>
                <a:spcPts val="0"/>
              </a:spcAft>
              <a:buSzPts val="2400"/>
              <a:buFont typeface="Oswald"/>
              <a:buChar char="■"/>
            </a:pPr>
            <a:r>
              <a:rPr b="1" lang="en" sz="2400">
                <a:latin typeface="Oswald"/>
                <a:ea typeface="Oswald"/>
                <a:cs typeface="Oswald"/>
                <a:sym typeface="Oswald"/>
              </a:rPr>
              <a:t>DETAILS OF DOCTORS.</a:t>
            </a:r>
            <a:endParaRPr b="1" sz="2400">
              <a:latin typeface="Oswald"/>
              <a:ea typeface="Oswald"/>
              <a:cs typeface="Oswald"/>
              <a:sym typeface="Oswald"/>
            </a:endParaRPr>
          </a:p>
          <a:p>
            <a:pPr indent="-381000" lvl="5" marL="3200400" rtl="0" algn="l">
              <a:spcBef>
                <a:spcPts val="0"/>
              </a:spcBef>
              <a:spcAft>
                <a:spcPts val="0"/>
              </a:spcAft>
              <a:buSzPts val="2400"/>
              <a:buFont typeface="Oswald"/>
              <a:buChar char="■"/>
            </a:pPr>
            <a:r>
              <a:rPr b="1" lang="en" sz="2400">
                <a:latin typeface="Oswald"/>
                <a:ea typeface="Oswald"/>
                <a:cs typeface="Oswald"/>
                <a:sym typeface="Oswald"/>
              </a:rPr>
              <a:t>HOSPITAL CHARGES.</a:t>
            </a:r>
            <a:endParaRPr b="1" sz="2400">
              <a:latin typeface="Oswald"/>
              <a:ea typeface="Oswald"/>
              <a:cs typeface="Oswald"/>
              <a:sym typeface="Oswald"/>
            </a:endParaRPr>
          </a:p>
          <a:p>
            <a:pPr indent="-381000" lvl="5" marL="3200400" rtl="0" algn="l">
              <a:spcBef>
                <a:spcPts val="0"/>
              </a:spcBef>
              <a:spcAft>
                <a:spcPts val="0"/>
              </a:spcAft>
              <a:buSzPts val="2400"/>
              <a:buFont typeface="Oswald"/>
              <a:buChar char="■"/>
            </a:pPr>
            <a:r>
              <a:rPr b="1" lang="en" sz="2400">
                <a:latin typeface="Oswald"/>
                <a:ea typeface="Oswald"/>
                <a:cs typeface="Oswald"/>
                <a:sym typeface="Oswald"/>
              </a:rPr>
              <a:t>BLOOD DONATION.</a:t>
            </a:r>
            <a:endParaRPr b="1" sz="2400">
              <a:latin typeface="Oswald"/>
              <a:ea typeface="Oswald"/>
              <a:cs typeface="Oswald"/>
              <a:sym typeface="Oswald"/>
            </a:endParaRPr>
          </a:p>
          <a:p>
            <a:pPr indent="-381000" lvl="5" marL="3200400" rtl="0" algn="l">
              <a:spcBef>
                <a:spcPts val="0"/>
              </a:spcBef>
              <a:spcAft>
                <a:spcPts val="0"/>
              </a:spcAft>
              <a:buSzPts val="2400"/>
              <a:buFont typeface="Oswald"/>
              <a:buChar char="■"/>
            </a:pPr>
            <a:r>
              <a:rPr b="1" lang="en" sz="2400">
                <a:latin typeface="Oswald"/>
                <a:ea typeface="Oswald"/>
                <a:cs typeface="Oswald"/>
                <a:sym typeface="Oswald"/>
              </a:rPr>
              <a:t>HISTORY OF HOSPITAL.</a:t>
            </a:r>
            <a:endParaRPr b="1" sz="2400">
              <a:latin typeface="Oswald"/>
              <a:ea typeface="Oswald"/>
              <a:cs typeface="Oswald"/>
              <a:sym typeface="Oswald"/>
            </a:endParaRPr>
          </a:p>
          <a:p>
            <a:pPr indent="-381000" lvl="5" marL="3200400" rtl="0" algn="l">
              <a:spcBef>
                <a:spcPts val="0"/>
              </a:spcBef>
              <a:spcAft>
                <a:spcPts val="0"/>
              </a:spcAft>
              <a:buSzPts val="2400"/>
              <a:buFont typeface="Oswald"/>
              <a:buChar char="■"/>
            </a:pPr>
            <a:r>
              <a:rPr b="1" lang="en" sz="2400">
                <a:latin typeface="Oswald"/>
                <a:ea typeface="Oswald"/>
                <a:cs typeface="Oswald"/>
                <a:sym typeface="Oswald"/>
              </a:rPr>
              <a:t>FACILITIES IN HOSPITAL.</a:t>
            </a:r>
            <a:endParaRPr b="1" sz="2400">
              <a:latin typeface="Oswald"/>
              <a:ea typeface="Oswald"/>
              <a:cs typeface="Oswald"/>
              <a:sym typeface="Oswald"/>
            </a:endParaRPr>
          </a:p>
          <a:p>
            <a:pPr indent="-381000" lvl="5" marL="3200400" rtl="0" algn="l">
              <a:spcBef>
                <a:spcPts val="0"/>
              </a:spcBef>
              <a:spcAft>
                <a:spcPts val="0"/>
              </a:spcAft>
              <a:buSzPts val="2400"/>
              <a:buFont typeface="Oswald"/>
              <a:buChar char="■"/>
            </a:pPr>
            <a:r>
              <a:rPr b="1" lang="en" sz="2400">
                <a:latin typeface="Oswald"/>
                <a:ea typeface="Oswald"/>
                <a:cs typeface="Oswald"/>
                <a:sym typeface="Oswald"/>
              </a:rPr>
              <a:t>LIST OF STAFF.</a:t>
            </a:r>
            <a:endParaRPr b="1" sz="2400">
              <a:latin typeface="Oswald"/>
              <a:ea typeface="Oswald"/>
              <a:cs typeface="Oswald"/>
              <a:sym typeface="Oswald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Oswald"/>
              <a:ea typeface="Oswald"/>
              <a:cs typeface="Oswald"/>
              <a:sym typeface="Oswald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Oswald"/>
              <a:ea typeface="Oswald"/>
              <a:cs typeface="Oswald"/>
              <a:sym typeface="Oswald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if(opt==1)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{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while(opt4!=0)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{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   cout&lt;&lt;"1 details of doctors"&lt;&lt;endl;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   cout&lt;&lt;"2 hospital charges"&lt;&lt;endl;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   cout&lt;&lt;"3 blood donation"&lt;&lt;endl;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   cout&lt;&lt;"4 history of hospital"&lt;&lt;endl;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   cout&lt;&lt;"5 facilities in hospital"&lt;&lt;endl;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   cout&lt;&lt;"6 list of staff"&lt;&lt;endl;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   cout&lt;&lt;"enter option for the following details"&lt;&lt;endl;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   cin&gt;&gt;opt1;</a:t>
            </a:r>
            <a:endParaRPr sz="2400"/>
          </a:p>
        </p:txBody>
      </p:sp>
      <p:sp>
        <p:nvSpPr>
          <p:cNvPr id="153" name="Google Shape;153;p25"/>
          <p:cNvSpPr/>
          <p:nvPr/>
        </p:nvSpPr>
        <p:spPr>
          <a:xfrm>
            <a:off x="3078375" y="253150"/>
            <a:ext cx="3250500" cy="76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This code provides details of hospital to the user.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A86E8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6"/>
          <p:cNvPicPr preferRelativeResize="0"/>
          <p:nvPr/>
        </p:nvPicPr>
        <p:blipFill rotWithShape="1">
          <a:blip r:embed="rId3">
            <a:alphaModFix/>
          </a:blip>
          <a:srcRect b="720" l="-580" r="580" t="-719"/>
          <a:stretch/>
        </p:blipFill>
        <p:spPr>
          <a:xfrm>
            <a:off x="392450" y="555375"/>
            <a:ext cx="8452299" cy="40327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0" name="Google Shape;160;p26"/>
          <p:cNvSpPr/>
          <p:nvPr/>
        </p:nvSpPr>
        <p:spPr>
          <a:xfrm>
            <a:off x="1113875" y="922650"/>
            <a:ext cx="3706200" cy="940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APOLLO HOSPITAL</a:t>
            </a:r>
            <a:endParaRPr sz="2400"/>
          </a:p>
        </p:txBody>
      </p:sp>
      <p:sp>
        <p:nvSpPr>
          <p:cNvPr id="161" name="Google Shape;161;p26"/>
          <p:cNvSpPr/>
          <p:nvPr/>
        </p:nvSpPr>
        <p:spPr>
          <a:xfrm>
            <a:off x="1091058" y="1863225"/>
            <a:ext cx="3918900" cy="23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DIRECTOR OF HOSPITAL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-&gt;      K.ANIL REDDY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CD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/>
        </p:nvSpPr>
        <p:spPr>
          <a:xfrm rot="372">
            <a:off x="1326525" y="192400"/>
            <a:ext cx="5545800" cy="931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latin typeface="Impact"/>
              <a:ea typeface="Impact"/>
              <a:cs typeface="Impact"/>
              <a:sym typeface="Impac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latin typeface="Impact"/>
              <a:ea typeface="Impact"/>
              <a:cs typeface="Impact"/>
              <a:sym typeface="Impac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Impact"/>
                <a:ea typeface="Impact"/>
                <a:cs typeface="Impact"/>
                <a:sym typeface="Impact"/>
              </a:rPr>
              <a:t>Patient details</a:t>
            </a:r>
            <a:endParaRPr b="1" sz="2800">
              <a:latin typeface="Impact"/>
              <a:ea typeface="Impact"/>
              <a:cs typeface="Impact"/>
              <a:sym typeface="Impac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67" name="Google Shape;167;p27"/>
          <p:cNvSpPr txBox="1"/>
          <p:nvPr/>
        </p:nvSpPr>
        <p:spPr>
          <a:xfrm>
            <a:off x="914400" y="1951800"/>
            <a:ext cx="7315200" cy="28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b="1" lang="en" sz="1800">
                <a:latin typeface="Comic Sans MS"/>
                <a:ea typeface="Comic Sans MS"/>
                <a:cs typeface="Comic Sans MS"/>
                <a:sym typeface="Comic Sans MS"/>
              </a:rPr>
              <a:t>Name of the patient.</a:t>
            </a:r>
            <a:endParaRPr b="1"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b="1" lang="en" sz="1800">
                <a:latin typeface="Comic Sans MS"/>
                <a:ea typeface="Comic Sans MS"/>
                <a:cs typeface="Comic Sans MS"/>
                <a:sym typeface="Comic Sans MS"/>
              </a:rPr>
              <a:t>Address of the patient.</a:t>
            </a:r>
            <a:endParaRPr b="1"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b="1" lang="en" sz="1800">
                <a:latin typeface="Comic Sans MS"/>
                <a:ea typeface="Comic Sans MS"/>
                <a:cs typeface="Comic Sans MS"/>
                <a:sym typeface="Comic Sans MS"/>
              </a:rPr>
              <a:t>Gender.</a:t>
            </a:r>
            <a:endParaRPr b="1"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b="1" lang="en" sz="1800">
                <a:latin typeface="Comic Sans MS"/>
                <a:ea typeface="Comic Sans MS"/>
                <a:cs typeface="Comic Sans MS"/>
                <a:sym typeface="Comic Sans MS"/>
              </a:rPr>
              <a:t>Blood group.</a:t>
            </a:r>
            <a:endParaRPr b="1"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b="1" lang="en" sz="1800">
                <a:latin typeface="Comic Sans MS"/>
                <a:ea typeface="Comic Sans MS"/>
                <a:cs typeface="Comic Sans MS"/>
                <a:sym typeface="Comic Sans MS"/>
              </a:rPr>
              <a:t>Contact no.</a:t>
            </a:r>
            <a:endParaRPr b="1"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b="1" lang="en" sz="1800">
                <a:latin typeface="Comic Sans MS"/>
                <a:ea typeface="Comic Sans MS"/>
                <a:cs typeface="Comic Sans MS"/>
                <a:sym typeface="Comic Sans MS"/>
              </a:rPr>
              <a:t>Age</a:t>
            </a:r>
            <a:endParaRPr b="1"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b="1" lang="en" sz="1800">
                <a:latin typeface="Comic Sans MS"/>
                <a:ea typeface="Comic Sans MS"/>
                <a:cs typeface="Comic Sans MS"/>
                <a:sym typeface="Comic Sans MS"/>
              </a:rPr>
              <a:t>Patient Serial no.</a:t>
            </a:r>
            <a:endParaRPr b="1"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b="1" lang="en" sz="1800">
                <a:latin typeface="Comic Sans MS"/>
                <a:ea typeface="Comic Sans MS"/>
                <a:cs typeface="Comic Sans MS"/>
                <a:sym typeface="Comic Sans MS"/>
              </a:rPr>
              <a:t>Patient Diseases.</a:t>
            </a:r>
            <a:endParaRPr b="1"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/>
        </p:nvSpPr>
        <p:spPr>
          <a:xfrm>
            <a:off x="380585" y="329805"/>
            <a:ext cx="73152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Font typeface="Impact"/>
              <a:buChar char="●"/>
            </a:pPr>
            <a:r>
              <a:rPr lang="en" sz="2400">
                <a:latin typeface="Impact"/>
                <a:ea typeface="Impact"/>
                <a:cs typeface="Impact"/>
                <a:sym typeface="Impact"/>
              </a:rPr>
              <a:t>ADD PATIENT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3" name="Google Shape;173;p28"/>
          <p:cNvSpPr txBox="1"/>
          <p:nvPr/>
        </p:nvSpPr>
        <p:spPr>
          <a:xfrm>
            <a:off x="914411" y="1183292"/>
            <a:ext cx="73152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8"/>
          <p:cNvSpPr txBox="1"/>
          <p:nvPr/>
        </p:nvSpPr>
        <p:spPr>
          <a:xfrm>
            <a:off x="919883" y="221550"/>
            <a:ext cx="73152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5" name="Google Shape;175;p28"/>
          <p:cNvSpPr txBox="1"/>
          <p:nvPr/>
        </p:nvSpPr>
        <p:spPr>
          <a:xfrm>
            <a:off x="916200" y="1075047"/>
            <a:ext cx="7315200" cy="3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mic Sans MS"/>
                <a:ea typeface="Comic Sans MS"/>
                <a:cs typeface="Comic Sans MS"/>
                <a:sym typeface="Comic Sans MS"/>
              </a:rPr>
              <a:t>1.NUMBER OF PATIENTS</a:t>
            </a: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mic Sans MS"/>
                <a:ea typeface="Comic Sans MS"/>
                <a:cs typeface="Comic Sans MS"/>
                <a:sym typeface="Comic Sans MS"/>
              </a:rPr>
              <a:t>2.PATIENT DETAILS.</a:t>
            </a:r>
            <a:endParaRPr sz="3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6" name="Google Shape;176;p28"/>
          <p:cNvSpPr txBox="1"/>
          <p:nvPr/>
        </p:nvSpPr>
        <p:spPr>
          <a:xfrm>
            <a:off x="916207" y="2145030"/>
            <a:ext cx="73152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idx="1" type="body"/>
          </p:nvPr>
        </p:nvSpPr>
        <p:spPr>
          <a:xfrm>
            <a:off x="504075" y="60750"/>
            <a:ext cx="7596900" cy="52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if(i==1)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{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  time_t rawtime;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  struct tm * timeinfo;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  time ( &amp;rawtime );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  timeinfo = localtime ( &amp;rawtime );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  cout&lt;&lt; asctime (timeinfo);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  ofstream pat_file;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  char fname[20];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  cout&lt;&lt;"Enter the patient's file name : "&lt;&lt;endl;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  cin.ignore();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  gets(fname);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  pat_file.open(fname);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52975" y="0"/>
            <a:ext cx="9144000" cy="51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</a:t>
            </a:r>
            <a:r>
              <a:rPr lang="en"/>
              <a:t>f(!fname)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{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cout&lt;&lt;"Error while opening the file"&lt;&lt;endl;goto b;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else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{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  	struct patient_info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          	{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          	char name[20];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          	char address[100];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          	char contact[10];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          	char age[5];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          	char gender[8];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                 	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idx="1" type="body"/>
          </p:nvPr>
        </p:nvSpPr>
        <p:spPr>
          <a:xfrm>
            <a:off x="101400" y="0"/>
            <a:ext cx="9144000" cy="49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char blood_gp[5];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      	char disease_past[50];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      	char id[15];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	};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patient_info ak;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cout&lt;&lt;"Name : ";pat_file&lt;&lt;"Name : ";gets(ak.name);pat_file&lt;&lt;ak.name&lt;&lt;endl;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cout&lt;&lt;"Address : ";pat_file&lt;&lt;"Address : ";gets(ak.address);pat_file&lt;&lt;ak.address&lt;&lt;endl;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cout&lt;&lt;"Contact Number : ";pat_file&lt;&lt;"Contact Number : ";gets(ak.contact);pat_file&lt;&lt;ak.contact&lt;&lt;endl;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cout&lt;&lt;"Age : ";pat_file&lt;&lt;"Age : ";gets(ak.age);pat_file&lt;&lt;ak.age&lt;&lt;endl;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cout&lt;&lt;"gender : ";pat_file&lt;&lt;"gender : ";gets(ak.gender);pat_file&lt;&lt;ak.gender&lt;&lt;endl;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 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ctrTitle"/>
          </p:nvPr>
        </p:nvSpPr>
        <p:spPr>
          <a:xfrm>
            <a:off x="512700" y="180772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HOSPITAL MANAGEMENT</a:t>
            </a:r>
            <a:endParaRPr>
              <a:highlight>
                <a:srgbClr val="FF0000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9" name="Google Shape;69;p14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A </a:t>
            </a:r>
            <a:endParaRPr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complete solution for Hospital Services.</a:t>
            </a:r>
            <a:endParaRPr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dk1"/>
              </a:highlight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>
            <p:ph idx="1" type="body"/>
          </p:nvPr>
        </p:nvSpPr>
        <p:spPr>
          <a:xfrm>
            <a:off x="240825" y="405050"/>
            <a:ext cx="8265300" cy="47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cout&lt;&lt;"Blood Group : ";pat_file&lt;&lt;"Blood Group : ";gets(ak.blood_gp);pat_file&lt;&lt;ak.blood_gp&lt;&lt;endl;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cout&lt;&lt;"Any Major disease suffered earlier : ";pat_file&lt;&lt;"Any Major disease suffered earlier : ";gets(ak.disease_past);pat_file&lt;&lt;ak.disease_past&lt;&lt;endl;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cout&lt;&lt;"Patient ID : ";pat_file&lt;&lt;"Patient ID : ";gets(ak.id);pat_file&lt;&lt;ak.id&lt;&lt;endl;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cout&lt;&lt;"Information Saved Successfully"&lt;&lt;endl;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}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goto b;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}	}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D9EEB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/>
          <p:nvPr/>
        </p:nvSpPr>
        <p:spPr>
          <a:xfrm>
            <a:off x="1331383" y="150155"/>
            <a:ext cx="73152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SEARCH PATIENT</a:t>
            </a:r>
            <a:endParaRPr sz="2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02" name="Google Shape;202;p33"/>
          <p:cNvSpPr txBox="1"/>
          <p:nvPr/>
        </p:nvSpPr>
        <p:spPr>
          <a:xfrm>
            <a:off x="50625" y="678450"/>
            <a:ext cx="9144000" cy="6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else if(i==3)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{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	fstream pat_file;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	cout&lt;&lt;"Enter the patient's file name to be opened : "&lt;&lt;endl;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    cin.ignore();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	gets(fname);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  	 pat_file.open(fname, ios::in);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if(!pat_file)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    {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    cout&lt;&lt;"no file created"&lt;&lt;endl;goto b;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    }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C78D8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/>
        </p:nvSpPr>
        <p:spPr>
          <a:xfrm>
            <a:off x="749350" y="121525"/>
            <a:ext cx="7503600" cy="41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else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	{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	cout&lt;&lt;" Full Medical History of "&lt;&lt;fname&lt;&lt;endl;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	string info;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while(pat_file.good())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 {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 getline(pat_file,info);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 cout&lt;&lt;info&lt;&lt;endl;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 }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 cout&lt;&lt;endl;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	}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	goto b;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}</a:t>
            </a:r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5"/>
          <p:cNvSpPr txBox="1"/>
          <p:nvPr/>
        </p:nvSpPr>
        <p:spPr>
          <a:xfrm>
            <a:off x="1599950" y="1691075"/>
            <a:ext cx="5518800" cy="21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USER NAME = anil</a:t>
            </a:r>
            <a:endParaRPr sz="18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PASSWORD = pass</a:t>
            </a:r>
            <a:endParaRPr sz="18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14" name="Google Shape;214;p35"/>
          <p:cNvSpPr txBox="1"/>
          <p:nvPr/>
        </p:nvSpPr>
        <p:spPr>
          <a:xfrm>
            <a:off x="1964500" y="567075"/>
            <a:ext cx="46782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LOGIN for Staff</a:t>
            </a:r>
            <a:endParaRPr sz="2400">
              <a:solidFill>
                <a:schemeClr val="lt1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215" name="Google Shape;215;p35"/>
          <p:cNvSpPr txBox="1"/>
          <p:nvPr/>
        </p:nvSpPr>
        <p:spPr>
          <a:xfrm>
            <a:off x="2703700" y="1326550"/>
            <a:ext cx="30684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idx="4294967295" type="subTitle"/>
          </p:nvPr>
        </p:nvSpPr>
        <p:spPr>
          <a:xfrm>
            <a:off x="2318200" y="-151900"/>
            <a:ext cx="4045200" cy="6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Impact"/>
                <a:ea typeface="Impact"/>
                <a:cs typeface="Impact"/>
                <a:sym typeface="Impact"/>
              </a:rPr>
              <a:t>LOGIN PAGE</a:t>
            </a:r>
            <a:endParaRPr sz="30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221" name="Google Shape;221;p36"/>
          <p:cNvSpPr txBox="1"/>
          <p:nvPr/>
        </p:nvSpPr>
        <p:spPr>
          <a:xfrm>
            <a:off x="837100" y="253150"/>
            <a:ext cx="7007400" cy="50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int login()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{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   string pass ="",user;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   char ch;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   cout&lt;&lt;" HOSPITAL MANAGEMENT SYSTEM "&lt;&lt;endl;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   cout&lt;&lt;" LOGIN "&lt;&lt;endl;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   cout&lt;&lt;"enter username"&lt;&lt;endl;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   cin&gt;&gt;user;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   cout &lt;&lt; "Enter Password: "&lt;&lt;endl;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   ch = _getch();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   while(ch != 13){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   pass.push_back(ch);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   cout &lt;&lt; '*';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   ch = _getch();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   }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   if(user=="anil"&amp;&amp;pass == "pass"){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   gotoxy(46,17);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	cout &lt;&lt; "Access Granted! "&lt;&lt;endl;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   }else{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  cout &lt;&lt; "Access Aborted...Please Try Again"&lt;&lt;endl;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  login();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   }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}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5A6BD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/>
        </p:nvSpPr>
        <p:spPr>
          <a:xfrm>
            <a:off x="1144275" y="1184775"/>
            <a:ext cx="6946500" cy="3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 				 1.VOID INSERT();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     			        2.VOID PRINT();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       	               3.VOID GOTOXY();</a:t>
            </a:r>
            <a:b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                            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				4.VOID GOTO();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				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				5.STRUCT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7" name="Google Shape;227;p37"/>
          <p:cNvSpPr txBox="1"/>
          <p:nvPr/>
        </p:nvSpPr>
        <p:spPr>
          <a:xfrm>
            <a:off x="1073375" y="516450"/>
            <a:ext cx="66429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FUNCTION    USED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oogle Shape;232;p38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3" name="Google Shape;233;p38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Skills &amp; expertise</a:t>
            </a:r>
            <a:endParaRPr/>
          </a:p>
        </p:txBody>
      </p:sp>
      <p:sp>
        <p:nvSpPr>
          <p:cNvPr id="234" name="Google Shape;234;p38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8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36" name="Google Shape;236;p38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8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8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39" name="Google Shape;239;p38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8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41" name="Google Shape;24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05775" y="1879103"/>
            <a:ext cx="2790350" cy="21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1063" y="1423413"/>
            <a:ext cx="2954700" cy="306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8500" y="2099725"/>
            <a:ext cx="1868825" cy="1601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9187" y="2235700"/>
            <a:ext cx="1868824" cy="158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29175" y="0"/>
            <a:ext cx="1506600" cy="1369637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8"/>
          <p:cNvSpPr/>
          <p:nvPr/>
        </p:nvSpPr>
        <p:spPr>
          <a:xfrm>
            <a:off x="729100" y="1529075"/>
            <a:ext cx="273300" cy="364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5750"/>
            <a:ext cx="9144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0" y="-100"/>
            <a:ext cx="623400" cy="51435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NI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S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T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623397" y="-9"/>
            <a:ext cx="8520600" cy="51435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4FF8A"/>
                </a:solidFill>
                <a:highlight>
                  <a:srgbClr val="000000"/>
                </a:highlight>
                <a:latin typeface="Pacifico"/>
                <a:ea typeface="Pacifico"/>
                <a:cs typeface="Pacifico"/>
                <a:sym typeface="Pacifico"/>
              </a:rPr>
              <a:t>REPRESENTED BY OUR TEAM MEMBERS</a:t>
            </a:r>
            <a:endParaRPr b="1" sz="2800">
              <a:solidFill>
                <a:srgbClr val="34FF8A"/>
              </a:solidFill>
              <a:highlight>
                <a:srgbClr val="000000"/>
              </a:highlight>
              <a:latin typeface="Pacifico"/>
              <a:ea typeface="Pacifico"/>
              <a:cs typeface="Pacifico"/>
              <a:sym typeface="Pacifico"/>
            </a:endParaRPr>
          </a:p>
          <a:p>
            <a:pPr indent="0" lvl="0" marL="45720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highlight>
                  <a:schemeClr val="dk1"/>
                </a:highlight>
                <a:latin typeface="Pacifico"/>
                <a:ea typeface="Pacifico"/>
                <a:cs typeface="Pacifico"/>
                <a:sym typeface="Pacifico"/>
              </a:rPr>
              <a:t>K.ANIL KUMAR</a:t>
            </a:r>
            <a:endParaRPr b="1" sz="2800">
              <a:solidFill>
                <a:schemeClr val="lt1"/>
              </a:solidFill>
              <a:highlight>
                <a:schemeClr val="dk1"/>
              </a:highlight>
              <a:latin typeface="Pacifico"/>
              <a:ea typeface="Pacifico"/>
              <a:cs typeface="Pacifico"/>
              <a:sym typeface="Pacifico"/>
            </a:endParaRPr>
          </a:p>
          <a:p>
            <a:pPr indent="0" lvl="0" marL="4572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>
                <a:solidFill>
                  <a:schemeClr val="lt2"/>
                </a:solidFill>
                <a:highlight>
                  <a:schemeClr val="dk1"/>
                </a:highlight>
                <a:latin typeface="Pacifico"/>
                <a:ea typeface="Pacifico"/>
                <a:cs typeface="Pacifico"/>
                <a:sym typeface="Pacifico"/>
              </a:rPr>
              <a:t>NANDINI REDDY</a:t>
            </a:r>
            <a:endParaRPr b="1" sz="2800">
              <a:solidFill>
                <a:schemeClr val="lt2"/>
              </a:solidFill>
              <a:highlight>
                <a:schemeClr val="dk1"/>
              </a:highlight>
              <a:latin typeface="Pacifico"/>
              <a:ea typeface="Pacifico"/>
              <a:cs typeface="Pacifico"/>
              <a:sym typeface="Pacifico"/>
            </a:endParaRPr>
          </a:p>
          <a:p>
            <a:pPr indent="0" lvl="0" marL="4572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>
                <a:solidFill>
                  <a:schemeClr val="accent3"/>
                </a:solidFill>
                <a:highlight>
                  <a:schemeClr val="dk1"/>
                </a:highlight>
                <a:latin typeface="Pacifico"/>
                <a:ea typeface="Pacifico"/>
                <a:cs typeface="Pacifico"/>
                <a:sym typeface="Pacifico"/>
              </a:rPr>
              <a:t>MAlAYA KUMAR</a:t>
            </a:r>
            <a:endParaRPr b="1" sz="2800">
              <a:solidFill>
                <a:schemeClr val="accent3"/>
              </a:solidFill>
              <a:highlight>
                <a:schemeClr val="dk1"/>
              </a:highlight>
              <a:latin typeface="Pacifico"/>
              <a:ea typeface="Pacifico"/>
              <a:cs typeface="Pacifico"/>
              <a:sym typeface="Pacifico"/>
            </a:endParaRPr>
          </a:p>
          <a:p>
            <a:pPr indent="0" lvl="0" marL="4572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>
                <a:solidFill>
                  <a:schemeClr val="accent5"/>
                </a:solidFill>
                <a:highlight>
                  <a:schemeClr val="dk1"/>
                </a:highlight>
                <a:latin typeface="Pacifico"/>
                <a:ea typeface="Pacifico"/>
                <a:cs typeface="Pacifico"/>
                <a:sym typeface="Pacifico"/>
              </a:rPr>
              <a:t>KAMESWARI PATRA</a:t>
            </a:r>
            <a:endParaRPr b="1" sz="2800">
              <a:solidFill>
                <a:schemeClr val="accent5"/>
              </a:solidFill>
              <a:highlight>
                <a:schemeClr val="dk1"/>
              </a:highlight>
              <a:latin typeface="Pacifico"/>
              <a:ea typeface="Pacifico"/>
              <a:cs typeface="Pacifico"/>
              <a:sym typeface="Pacifico"/>
            </a:endParaRPr>
          </a:p>
          <a:p>
            <a:pPr indent="0" lvl="0" marL="45720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0000"/>
                </a:solidFill>
                <a:highlight>
                  <a:schemeClr val="dk1"/>
                </a:highlight>
                <a:latin typeface="Pacifico"/>
                <a:ea typeface="Pacifico"/>
                <a:cs typeface="Pacifico"/>
                <a:sym typeface="Pacifico"/>
              </a:rPr>
              <a:t>V.LIKHITA</a:t>
            </a:r>
            <a:endParaRPr b="1" sz="2800">
              <a:solidFill>
                <a:srgbClr val="FF0000"/>
              </a:solidFill>
              <a:highlight>
                <a:schemeClr val="dk1"/>
              </a:highlight>
              <a:latin typeface="Pacifico"/>
              <a:ea typeface="Pacifico"/>
              <a:cs typeface="Pacifico"/>
              <a:sym typeface="Pacifico"/>
            </a:endParaRPr>
          </a:p>
          <a:p>
            <a:pPr indent="0" lvl="0" marL="45720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1155CC"/>
                </a:solidFill>
                <a:highlight>
                  <a:schemeClr val="dk1"/>
                </a:highlight>
                <a:latin typeface="Pacifico"/>
                <a:ea typeface="Pacifico"/>
                <a:cs typeface="Pacifico"/>
                <a:sym typeface="Pacifico"/>
              </a:rPr>
              <a:t>T.REBECCA</a:t>
            </a:r>
            <a:endParaRPr b="1" sz="2800">
              <a:solidFill>
                <a:srgbClr val="FF0000"/>
              </a:solidFill>
              <a:highlight>
                <a:schemeClr val="dk1"/>
              </a:highlight>
              <a:latin typeface="Pacifico"/>
              <a:ea typeface="Pacifico"/>
              <a:cs typeface="Pacifico"/>
              <a:sym typeface="Pacifico"/>
            </a:endParaRPr>
          </a:p>
          <a:p>
            <a:pPr indent="0" lvl="0" marL="4572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800">
              <a:solidFill>
                <a:srgbClr val="FF0000"/>
              </a:solidFill>
              <a:highlight>
                <a:schemeClr val="dk1"/>
              </a:highlight>
              <a:latin typeface="Pacifico"/>
              <a:ea typeface="Pacifico"/>
              <a:cs typeface="Pacifico"/>
              <a:sym typeface="Pacifico"/>
            </a:endParaRPr>
          </a:p>
          <a:p>
            <a:pPr indent="0" lvl="0" marL="457200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800">
              <a:highlight>
                <a:schemeClr val="accent5"/>
              </a:highlight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highlight>
                <a:schemeClr val="accent6"/>
              </a:highlight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highlight>
                <a:srgbClr val="FF0000"/>
              </a:highlight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800">
              <a:solidFill>
                <a:schemeClr val="lt1"/>
              </a:solidFill>
              <a:highlight>
                <a:schemeClr val="dk1"/>
              </a:highlight>
              <a:latin typeface="Pacifico"/>
              <a:ea typeface="Pacifico"/>
              <a:cs typeface="Pacifico"/>
              <a:sym typeface="Pacific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800">
              <a:highlight>
                <a:schemeClr val="accent3"/>
              </a:highlight>
              <a:latin typeface="Pacifico"/>
              <a:ea typeface="Pacifico"/>
              <a:cs typeface="Pacifico"/>
              <a:sym typeface="Pacifico"/>
            </a:endParaRPr>
          </a:p>
          <a:p>
            <a:pPr indent="0" lvl="0" marL="4572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800">
              <a:solidFill>
                <a:srgbClr val="1155CC"/>
              </a:solidFill>
              <a:highlight>
                <a:schemeClr val="dk1"/>
              </a:highlight>
              <a:latin typeface="Pacifico"/>
              <a:ea typeface="Pacifico"/>
              <a:cs typeface="Pacifico"/>
              <a:sym typeface="Pacifico"/>
            </a:endParaRPr>
          </a:p>
          <a:p>
            <a:pPr indent="0" lvl="0" marL="4572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800">
              <a:solidFill>
                <a:srgbClr val="FF0000"/>
              </a:solidFill>
              <a:highlight>
                <a:schemeClr val="dk1"/>
              </a:highlight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800">
              <a:solidFill>
                <a:srgbClr val="00FFFF"/>
              </a:solidFill>
              <a:highlight>
                <a:schemeClr val="dk1"/>
              </a:highlight>
              <a:latin typeface="Pacifico"/>
              <a:ea typeface="Pacifico"/>
              <a:cs typeface="Pacifico"/>
              <a:sym typeface="Pacifico"/>
            </a:endParaRPr>
          </a:p>
          <a:p>
            <a:pPr indent="0" lvl="0" marL="45720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800">
              <a:highlight>
                <a:schemeClr val="accent5"/>
              </a:highlight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71600"/>
            <a:ext cx="88323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563"/>
            <a:ext cx="9144000" cy="5050374"/>
          </a:xfrm>
          <a:prstGeom prst="rect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232125" y="314700"/>
            <a:ext cx="7055400" cy="7557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34FF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Pacifico"/>
                <a:ea typeface="Pacifico"/>
                <a:cs typeface="Pacifico"/>
                <a:sym typeface="Pacifico"/>
              </a:rPr>
              <a:t>“  </a:t>
            </a:r>
            <a:r>
              <a:rPr b="1" lang="en">
                <a:latin typeface="Pacifico"/>
                <a:ea typeface="Pacifico"/>
                <a:cs typeface="Pacifico"/>
                <a:sym typeface="Pacifico"/>
              </a:rPr>
              <a:t>What Is Hospital Management  “</a:t>
            </a:r>
            <a:endParaRPr b="1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232125" y="1537750"/>
            <a:ext cx="8612700" cy="3270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34FF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acifico"/>
                <a:ea typeface="Pacifico"/>
                <a:cs typeface="Pacifico"/>
                <a:sym typeface="Pacifico"/>
              </a:rPr>
              <a:t>Is a term very broad in scope and may be defined from different aspects.</a:t>
            </a:r>
            <a:endParaRPr b="1" sz="1800"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>
                <a:latin typeface="Pacifico"/>
                <a:ea typeface="Pacifico"/>
                <a:cs typeface="Pacifico"/>
                <a:sym typeface="Pacifico"/>
              </a:rPr>
              <a:t>It mainly relates to management of all aspects of a hospital ,a coordination of all elements of a hospital.</a:t>
            </a:r>
            <a:endParaRPr b="1" sz="1800"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800">
                <a:latin typeface="Pacifico"/>
                <a:ea typeface="Pacifico"/>
                <a:cs typeface="Pacifico"/>
                <a:sym typeface="Pacifico"/>
              </a:rPr>
              <a:t>This may range from patient care to record keeping to inventory of medicines and cleanliness.</a:t>
            </a:r>
            <a:endParaRPr b="1" sz="1800"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00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/>
        </p:nvSpPr>
        <p:spPr>
          <a:xfrm>
            <a:off x="0" y="0"/>
            <a:ext cx="9099300" cy="51435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Comic Sans MS"/>
                <a:ea typeface="Comic Sans MS"/>
                <a:cs typeface="Comic Sans MS"/>
                <a:sym typeface="Comic Sans MS"/>
              </a:rPr>
              <a:t>1.HEADER FILE</a:t>
            </a:r>
            <a:endParaRPr b="1" sz="3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Comic Sans MS"/>
                <a:ea typeface="Comic Sans MS"/>
                <a:cs typeface="Comic Sans MS"/>
                <a:sym typeface="Comic Sans MS"/>
              </a:rPr>
              <a:t>2.CLASS USED IN PROJECT</a:t>
            </a:r>
            <a:endParaRPr b="1" sz="3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Comic Sans MS"/>
                <a:ea typeface="Comic Sans MS"/>
                <a:cs typeface="Comic Sans MS"/>
                <a:sym typeface="Comic Sans MS"/>
              </a:rPr>
              <a:t>3.FUNCTION DECLARATION</a:t>
            </a:r>
            <a:endParaRPr b="1" sz="3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Comic Sans MS"/>
                <a:ea typeface="Comic Sans MS"/>
                <a:cs typeface="Comic Sans MS"/>
                <a:sym typeface="Comic Sans MS"/>
              </a:rPr>
              <a:t>4.MAIN FUNCTION</a:t>
            </a:r>
            <a:endParaRPr b="1" sz="3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Comic Sans MS"/>
                <a:ea typeface="Comic Sans MS"/>
                <a:cs typeface="Comic Sans MS"/>
                <a:sym typeface="Comic Sans MS"/>
              </a:rPr>
              <a:t>5.FUNCTION DETAILS</a:t>
            </a:r>
            <a:endParaRPr b="1" sz="3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7426700" y="-981300"/>
            <a:ext cx="73509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  <a:latin typeface="Lobster"/>
                <a:ea typeface="Lobster"/>
                <a:cs typeface="Lobster"/>
                <a:sym typeface="Lobster"/>
              </a:rPr>
              <a:t>HEADER FILE USED IN PROJECT</a:t>
            </a:r>
            <a:endParaRPr b="1">
              <a:solidFill>
                <a:srgbClr val="FF99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84850" y="1209000"/>
            <a:ext cx="8950800" cy="3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AutoNum type="arabicPeriod"/>
            </a:pPr>
            <a:r>
              <a:rPr b="1" lang="en" u="sng">
                <a:latin typeface="Comic Sans MS"/>
                <a:ea typeface="Comic Sans MS"/>
                <a:cs typeface="Comic Sans MS"/>
                <a:sym typeface="Comic Sans MS"/>
              </a:rPr>
              <a:t>#include&lt;iostream&gt;</a:t>
            </a:r>
            <a:endParaRPr b="1" u="sng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ostream ,a header file that is part of the c++ standard library the name stands for Input/Output Stream.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2.   </a:t>
            </a:r>
            <a:r>
              <a:rPr b="1" lang="en" u="sng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#include&lt;fstream&gt;</a:t>
            </a:r>
            <a:endParaRPr b="1" u="sng">
              <a:solidFill>
                <a:srgbClr val="FF99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This data type represents the file stream generally,and has the capabilities of both ofstream        </a:t>
            </a:r>
            <a:endParaRPr b="1">
              <a:solidFill>
                <a:srgbClr val="FF99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And ifstream which means it can create files, write information to files,and read information</a:t>
            </a:r>
            <a:endParaRPr b="1">
              <a:solidFill>
                <a:srgbClr val="FF99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From files.</a:t>
            </a:r>
            <a:endParaRPr b="1">
              <a:solidFill>
                <a:srgbClr val="FF99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</a:t>
            </a:r>
            <a:endParaRPr b="1">
              <a:solidFill>
                <a:srgbClr val="FF99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3. </a:t>
            </a:r>
            <a:r>
              <a:rPr b="1" lang="en" u="sng">
                <a:latin typeface="Comic Sans MS"/>
                <a:ea typeface="Comic Sans MS"/>
                <a:cs typeface="Comic Sans MS"/>
                <a:sym typeface="Comic Sans MS"/>
              </a:rPr>
              <a:t>#include&lt;stdio.h&gt;</a:t>
            </a:r>
            <a:endParaRPr b="1" u="sng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   It is the header file for standard Input and Output.It is useful for getting the input from the user and output result text to the screen.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99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4. </a:t>
            </a:r>
            <a:r>
              <a:rPr b="1" lang="en" u="sng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#include&lt;conio.h&gt;</a:t>
            </a:r>
            <a:endParaRPr b="1" u="sng">
              <a:solidFill>
                <a:srgbClr val="FF99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This header file declares several useful library functions for performing console Input and Output from a program.</a:t>
            </a:r>
            <a:endParaRPr b="1">
              <a:solidFill>
                <a:srgbClr val="FF99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99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   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282150" y="263250"/>
            <a:ext cx="8579700" cy="46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5.  </a:t>
            </a:r>
            <a:r>
              <a:rPr b="1" lang="en" sz="1400" u="sng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#include&lt;windows.h&gt;</a:t>
            </a:r>
            <a:endParaRPr b="1" sz="1400" u="sng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The header file in particular includes the library and functions used in the libraries like               stdio.h and stdlib.h.</a:t>
            </a:r>
            <a:endParaRPr b="1" sz="14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3"/>
                </a:solidFill>
                <a:latin typeface="Comic Sans MS"/>
                <a:ea typeface="Comic Sans MS"/>
                <a:cs typeface="Comic Sans MS"/>
                <a:sym typeface="Comic Sans MS"/>
              </a:rPr>
              <a:t>6. </a:t>
            </a:r>
            <a:r>
              <a:rPr b="1" lang="en" sz="1400" u="sng">
                <a:solidFill>
                  <a:schemeClr val="accent3"/>
                </a:solidFill>
                <a:latin typeface="Comic Sans MS"/>
                <a:ea typeface="Comic Sans MS"/>
                <a:cs typeface="Comic Sans MS"/>
                <a:sym typeface="Comic Sans MS"/>
              </a:rPr>
              <a:t>#include&lt;stdlib.h&gt;</a:t>
            </a:r>
            <a:endParaRPr b="1" sz="1400" u="sng">
              <a:solidFill>
                <a:schemeClr val="accent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3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It defines four variable,several macros,and various functions for performing general functions.</a:t>
            </a:r>
            <a:endParaRPr b="1" sz="1400">
              <a:solidFill>
                <a:schemeClr val="accent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7.</a:t>
            </a:r>
            <a:r>
              <a:rPr b="1" lang="en" sz="1400" u="sng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#include&lt;iomanip&gt;</a:t>
            </a:r>
            <a:endParaRPr b="1" sz="1400" u="sng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It is used to manipulate the Output of cpp program.This function may be  conveniently used by cpp to effect the state of iostream.</a:t>
            </a:r>
            <a:endParaRPr b="1" sz="14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8.</a:t>
            </a:r>
            <a:r>
              <a:rPr b="1" lang="en" sz="1400" u="sng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#include&lt;time.h&gt;</a:t>
            </a:r>
            <a:endParaRPr b="1" sz="1400" u="sng">
              <a:solidFill>
                <a:srgbClr val="FF99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It is used to define clock_t,size_t ,time_t,clockid_t,timer_t,locale_t,pid_t.</a:t>
            </a:r>
            <a:endParaRPr b="1" sz="1400">
              <a:solidFill>
                <a:srgbClr val="FF99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3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</a:t>
            </a:r>
            <a:endParaRPr b="1" sz="1400">
              <a:solidFill>
                <a:schemeClr val="accent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</a:t>
            </a:r>
            <a:endParaRPr b="1" sz="14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1"/>
          <p:cNvPicPr preferRelativeResize="0"/>
          <p:nvPr/>
        </p:nvPicPr>
        <p:blipFill rotWithShape="1">
          <a:blip r:embed="rId3">
            <a:alphaModFix/>
          </a:blip>
          <a:srcRect b="0" l="2972" r="2972" t="0"/>
          <a:stretch/>
        </p:blipFill>
        <p:spPr>
          <a:xfrm>
            <a:off x="0" y="59175"/>
            <a:ext cx="9144000" cy="5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 rotWithShape="1">
          <a:blip r:embed="rId4">
            <a:alphaModFix/>
          </a:blip>
          <a:srcRect b="-9227" l="-192349" r="192350" t="11998"/>
          <a:stretch/>
        </p:blipFill>
        <p:spPr>
          <a:xfrm>
            <a:off x="3061725" y="413600"/>
            <a:ext cx="1764344" cy="155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